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77D96BF-A791-4467-B421-8615EBDEE45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C2E5229-5FCD-449B-AFC0-B769F4272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Lada" TargetMode="External"/><Relationship Id="rId3" Type="http://schemas.openxmlformats.org/officeDocument/2006/relationships/hyperlink" Target="http://ru.wikipedia.org/wiki/%D0%96%D0%B8%D0%B3%D1%83%D0%BB%D0%B8_(%D0%B0%D0%B2%D1%82%D0%BE%D0%BC%D0%BE%D0%B1%D0%B8%D0%BB%D1%8C)" TargetMode="External"/><Relationship Id="rId7" Type="http://schemas.openxmlformats.org/officeDocument/2006/relationships/hyperlink" Target="http://ru.wikipedia.org/wiki/%D0%9E%D0%BA%D0%B0_(%D0%B0%D0%B2%D1%82%D0%BE%D0%BC%D0%BE%D0%B1%D0%B8%D0%BB%D1%8C)" TargetMode="External"/><Relationship Id="rId2" Type="http://schemas.openxmlformats.org/officeDocument/2006/relationships/hyperlink" Target="http://ru.wikipedia.org/wiki/%D0%92%D0%BE%D1%81%D1%82%D0%BE%D1%87%D0%BD%D0%B0%D1%8F_%D0%95%D0%B2%D1%80%D0%BE%D0%BF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Lada_Samara" TargetMode="External"/><Relationship Id="rId11" Type="http://schemas.openxmlformats.org/officeDocument/2006/relationships/hyperlink" Target="http://ru.wikipedia.org/wiki/Renault" TargetMode="External"/><Relationship Id="rId5" Type="http://schemas.openxmlformats.org/officeDocument/2006/relationships/hyperlink" Target="http://ru.wikipedia.org/wiki/%D0%A1%D0%BF%D1%83%D1%82%D0%BD%D0%B8%D0%BA_(%D0%B0%D0%B2%D1%82%D0%BE%D0%BC%D0%BE%D0%B1%D0%B8%D0%BB%D1%8C)" TargetMode="External"/><Relationship Id="rId10" Type="http://schemas.openxmlformats.org/officeDocument/2006/relationships/hyperlink" Target="http://ru.wikipedia.org/wiki/Nissan" TargetMode="External"/><Relationship Id="rId4" Type="http://schemas.openxmlformats.org/officeDocument/2006/relationships/hyperlink" Target="http://ru.wikipedia.org/wiki/Lada_Niva" TargetMode="External"/><Relationship Id="rId9" Type="http://schemas.openxmlformats.org/officeDocument/2006/relationships/hyperlink" Target="http://ru.wikipedia.org/wiki/%D0%9B%D0%B0%D0%B4%D0%B0_(%D0%B0%D0%B2%D1%82%D0%BE%D0%BC%D0%BE%D0%B1%D0%B8%D0%BB%D1%8C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16_%D0%B3%D0%BE%D0%B4" TargetMode="External"/><Relationship Id="rId3" Type="http://schemas.openxmlformats.org/officeDocument/2006/relationships/hyperlink" Target="http://ru.wikipedia.org/wiki/Renault_Logan" TargetMode="External"/><Relationship Id="rId7" Type="http://schemas.openxmlformats.org/officeDocument/2006/relationships/hyperlink" Target="http://ru.wikipedia.org/wiki/Renault_Sandero" TargetMode="External"/><Relationship Id="rId2" Type="http://schemas.openxmlformats.org/officeDocument/2006/relationships/hyperlink" Target="http://ru.wikipedia.org/wiki/2014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Renault_Nissan_(%D0%B0%D0%BB%D1%8C%D1%8F%D0%BD%D1%81)" TargetMode="External"/><Relationship Id="rId5" Type="http://schemas.openxmlformats.org/officeDocument/2006/relationships/hyperlink" Target="https://en.wikipedia.org/wiki/Nissan_B_platform" TargetMode="External"/><Relationship Id="rId10" Type="http://schemas.openxmlformats.org/officeDocument/2006/relationships/hyperlink" Target="http://ru.wikipedia.org/wiki/2020_%D0%B3%D0%BE%D0%B4" TargetMode="External"/><Relationship Id="rId4" Type="http://schemas.openxmlformats.org/officeDocument/2006/relationships/hyperlink" Target="http://ru.wikipedia.org/wiki/2015_%D0%B3%D0%BE%D0%B4" TargetMode="External"/><Relationship Id="rId9" Type="http://schemas.openxmlformats.org/officeDocument/2006/relationships/hyperlink" Target="http://ru.wikipedia.org/wiki/Renault_M%C3%A9ga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oogle.ru/aclk?sa=l&amp;ai=Clfv__adGU4uYCcLtywOGzILgB_iJ9-QDoKztp13Y17mA6gEIABABUKbN6RFghK3whZweoAGQhLPXA8gBAakC4uJUhDE1Xj6qBChP0A_7wHCWaPSfOUlI5KyNUTR4h5NALj3N_QTYPu0mUtQhOE3FiMr-oAYsgAfY-8wokAcD&amp;sig=AOD64_0yK9OS8UoGTKZhDaeyt-URCKvrBg&amp;rct=j&amp;q=&amp;ved=0CCkQ0Qw&amp;adurl=http://www.architect-design.ru/autodesk/3ds-max-design-2014/&amp;cad=rj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КОНЦЕПТ-КАР ДЛЯ РОССИЙСКОГО АВТОПРОМА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Гаврилов</a:t>
            </a:r>
            <a:r>
              <a:rPr lang="ru-RU" b="1" dirty="0" smtClean="0"/>
              <a:t> </a:t>
            </a:r>
            <a:r>
              <a:rPr lang="ru-RU" b="1" dirty="0"/>
              <a:t>А.С.</a:t>
            </a:r>
            <a:r>
              <a:rPr lang="ru-RU" dirty="0"/>
              <a:t> - Студент Саратовского государственного технического университета имени Гагарина Ю.А., </a:t>
            </a:r>
          </a:p>
          <a:p>
            <a:r>
              <a:rPr lang="ru-RU" dirty="0" smtClean="0"/>
              <a:t>Руководитель </a:t>
            </a:r>
            <a:r>
              <a:rPr lang="ru-RU" b="1" dirty="0" smtClean="0"/>
              <a:t>Горшенина </a:t>
            </a:r>
            <a:r>
              <a:rPr lang="ru-RU" b="1" dirty="0"/>
              <a:t>Е.Ю.</a:t>
            </a:r>
            <a:r>
              <a:rPr lang="ru-RU" dirty="0"/>
              <a:t> - Кандидат технических наук, доцент Саратовского государственного технического университета имени Гагарина Ю.А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91683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России и </a:t>
            </a:r>
            <a:r>
              <a:rPr lang="ru-RU" u="sng" dirty="0">
                <a:hlinkClick r:id="rId2" tooltip="Восточная Европа"/>
              </a:rPr>
              <a:t>Восточной Европе</a:t>
            </a:r>
            <a:r>
              <a:rPr lang="ru-RU" dirty="0"/>
              <a:t> крупнейшей автомобилестроительной компанией легковых автомобилей считается ОАО «АвтоВАЗ». Ранее ОАО «АвтоВАЗ» выпускал автомобили марки ВАЗ с наименованиями «</a:t>
            </a:r>
            <a:r>
              <a:rPr lang="ru-RU" u="sng" dirty="0">
                <a:hlinkClick r:id="rId3" tooltip="Жигули (автомобиль)"/>
              </a:rPr>
              <a:t>Жигули</a:t>
            </a:r>
            <a:r>
              <a:rPr lang="ru-RU" dirty="0"/>
              <a:t>», «</a:t>
            </a:r>
            <a:r>
              <a:rPr lang="ru-RU" u="sng" dirty="0">
                <a:hlinkClick r:id="rId4" tooltip="Lada Niva"/>
              </a:rPr>
              <a:t>Нива</a:t>
            </a:r>
            <a:r>
              <a:rPr lang="ru-RU" dirty="0"/>
              <a:t>», «</a:t>
            </a:r>
            <a:r>
              <a:rPr lang="ru-RU" u="sng" dirty="0">
                <a:hlinkClick r:id="rId5" tooltip="Спутник (автомобиль)"/>
              </a:rPr>
              <a:t>Спутник</a:t>
            </a:r>
            <a:r>
              <a:rPr lang="ru-RU" dirty="0"/>
              <a:t>», «</a:t>
            </a:r>
            <a:r>
              <a:rPr lang="ru-RU" u="sng" dirty="0">
                <a:hlinkClick r:id="rId6" tooltip="Lada Samara"/>
              </a:rPr>
              <a:t>Самара</a:t>
            </a:r>
            <a:r>
              <a:rPr lang="ru-RU" dirty="0"/>
              <a:t>», «</a:t>
            </a:r>
            <a:r>
              <a:rPr lang="ru-RU" u="sng" dirty="0">
                <a:hlinkClick r:id="rId7" tooltip="Ока (автомобиль)"/>
              </a:rPr>
              <a:t>Ока</a:t>
            </a:r>
            <a:r>
              <a:rPr lang="ru-RU" dirty="0"/>
              <a:t>». В настоящее время производит автомобили под собственной торговой маркой </a:t>
            </a:r>
            <a:r>
              <a:rPr lang="ru-RU" u="sng" dirty="0" err="1">
                <a:hlinkClick r:id="rId8" tooltip="Lada"/>
              </a:rPr>
              <a:t>Lada</a:t>
            </a:r>
            <a:r>
              <a:rPr lang="ru-RU" dirty="0"/>
              <a:t> («</a:t>
            </a:r>
            <a:r>
              <a:rPr lang="ru-RU" u="sng" dirty="0">
                <a:hlinkClick r:id="rId9" tooltip="Лада (автомобиль)"/>
              </a:rPr>
              <a:t>Лада</a:t>
            </a:r>
            <a:r>
              <a:rPr lang="ru-RU" dirty="0"/>
              <a:t>»), а также автомобили марки </a:t>
            </a:r>
            <a:r>
              <a:rPr lang="ru-RU" u="sng" dirty="0" err="1">
                <a:hlinkClick r:id="rId10" tooltip="Nissan"/>
              </a:rPr>
              <a:t>Nissan</a:t>
            </a:r>
            <a:r>
              <a:rPr lang="ru-RU" dirty="0"/>
              <a:t>, готовится производство автомобилей </a:t>
            </a:r>
            <a:r>
              <a:rPr lang="ru-RU" u="sng" dirty="0" err="1">
                <a:hlinkClick r:id="rId11" tooltip="Renault"/>
              </a:rPr>
              <a:t>Renault</a:t>
            </a:r>
            <a:r>
              <a:rPr lang="ru-RU" dirty="0"/>
              <a:t>. Кроме того АвтоВАЗ, поставляет другим производителям </a:t>
            </a:r>
            <a:r>
              <a:rPr lang="ru-RU" dirty="0" err="1"/>
              <a:t>машинокомплекты</a:t>
            </a:r>
            <a:r>
              <a:rPr lang="ru-RU" dirty="0"/>
              <a:t> для выпуска автомобилей марки «</a:t>
            </a:r>
            <a:r>
              <a:rPr lang="ru-RU" dirty="0" err="1"/>
              <a:t>Lada</a:t>
            </a:r>
            <a:r>
              <a:rPr lang="ru-RU" dirty="0"/>
              <a:t>» и их модификаций.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539552" y="791126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планы ОАО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АвтоВАЗ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2020 года 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2014 год"/>
              </a:rPr>
              <a:t>2014 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начало производства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Renault Logan"/>
              </a:rPr>
              <a:t>Renault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Renault Logan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Renault Logan"/>
              </a:rPr>
              <a:t>Logan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Renault Logan"/>
              </a:rPr>
              <a:t> II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2015 год"/>
              </a:rPr>
              <a:t>2015 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хэтчбек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сегмента B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кроссовер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сегмента С марки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Lada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платформе B0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Renault Nissan (альянс)"/>
              </a:rPr>
              <a:t>Альянса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Renault Nissan (альянс)"/>
              </a:rPr>
              <a:t>Renault-Nissan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основе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Renault Sandero"/>
              </a:rPr>
              <a:t>Renault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Renault Sandero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Renault Sandero"/>
              </a:rPr>
              <a:t>Sandero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II поколения);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tooltip="2016 год"/>
              </a:rPr>
              <a:t>2016 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новой модели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Priora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(возможно на платформе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Renault Mégane"/>
              </a:rPr>
              <a:t>Renault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Renault Mégane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Renault Mégane"/>
              </a:rPr>
              <a:t>Megan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кроссовера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В-сегмента и седана С-класса;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 tooltip="2020 год"/>
              </a:rPr>
              <a:t>2020 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компания намерена производить 9 моделей на 3 (или 4) платформах в шести сегментах. На три модели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Low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новая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C-класс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будет приходиться 70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объёмов производства, следует из программы.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2928283"/>
            <a:ext cx="83529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основным приоритетом является обновление модельного ряда (рисунок 1), а точнее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Новый дизайн: основа стиля продемонстрирована в концепт-каре LADA XRAY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Concept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-Высококачественная продукция, полностью адаптированная к требованиям российского потребителя;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-Конкурентные цены, соответствующие ценностям марки LADA.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8" descr="http://www.avtovaz.ru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38100" cy="66675"/>
          </a:xfrm>
          <a:prstGeom prst="rect">
            <a:avLst/>
          </a:prstGeom>
          <a:noFill/>
        </p:spPr>
      </p:pic>
      <p:pic>
        <p:nvPicPr>
          <p:cNvPr id="65537" name="Рисунок 10" descr="http://www.avtovaz.ru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75"/>
            <a:ext cx="38100" cy="66675"/>
          </a:xfrm>
          <a:prstGeom prst="rect">
            <a:avLst/>
          </a:prstGeom>
          <a:noFill/>
        </p:spPr>
      </p:pic>
      <p:pic>
        <p:nvPicPr>
          <p:cNvPr id="65543" name="Рисунок 8" descr="http://www.avtovaz.ru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38100" cy="66675"/>
          </a:xfrm>
          <a:prstGeom prst="rect">
            <a:avLst/>
          </a:prstGeom>
          <a:noFill/>
        </p:spPr>
      </p:pic>
      <p:pic>
        <p:nvPicPr>
          <p:cNvPr id="65542" name="Рисунок 10" descr="http://www.avtovaz.ru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75"/>
            <a:ext cx="38100" cy="66675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51520" y="425569"/>
            <a:ext cx="694928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ОАО «АвтоВАЗ» особое внимание планирует уделить улучшению бренда и эффективности дилеров по средствам разработки новых моделей; возрождением гордости за бренд LADA и АВТОВАЗ;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над качеством, рентабельностью и долей рынка; использования возможности Альянса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Renault-Nissan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предоставлением большего числа преимуществ в автомобиле потребителям.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Стратегические цели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ОАО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АвтоВАЗ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[2]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-Сохранение лидерства на российском автомобильном рынке.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23528" y="2348880"/>
            <a:ext cx="541757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Активная интеграция в мировое автомобилестроение.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467544" y="2636912"/>
            <a:ext cx="6120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Достижение передового уровня квалификации персонала.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 l="11064" t="8552" r="22074" b="7924"/>
          <a:stretch>
            <a:fillRect/>
          </a:stretch>
        </p:blipFill>
        <p:spPr bwMode="auto">
          <a:xfrm>
            <a:off x="4139952" y="3212976"/>
            <a:ext cx="471750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Рисунок 15" descr="http://www.avtovaz.ru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38100" cy="66675"/>
          </a:xfrm>
          <a:prstGeom prst="rect">
            <a:avLst/>
          </a:prstGeom>
          <a:noFill/>
        </p:spPr>
      </p:pic>
      <p:pic>
        <p:nvPicPr>
          <p:cNvPr id="65549" name="Рисунок 17" descr="http://www.avtovaz.ru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75"/>
            <a:ext cx="38100" cy="66675"/>
          </a:xfrm>
          <a:prstGeom prst="rect">
            <a:avLst/>
          </a:prstGeom>
          <a:noFill/>
        </p:spPr>
      </p:pic>
      <p:pic>
        <p:nvPicPr>
          <p:cNvPr id="65548" name="Рисунок 22" descr="http://www.avtovaz.ru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"/>
            <a:ext cx="38100" cy="66675"/>
          </a:xfrm>
          <a:prstGeom prst="rect">
            <a:avLst/>
          </a:prstGeom>
          <a:noFill/>
        </p:spPr>
      </p:pic>
      <p:pic>
        <p:nvPicPr>
          <p:cNvPr id="65547" name="Рисунок 24" descr="http://www.avtovaz.ru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7225"/>
            <a:ext cx="38100" cy="66675"/>
          </a:xfrm>
          <a:prstGeom prst="rect">
            <a:avLst/>
          </a:prstGeom>
          <a:noFill/>
        </p:spPr>
      </p:pic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323528" y="2878778"/>
            <a:ext cx="374441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-Эффективное управление ресурсами и затратами.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Постоянное улучшение качества.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251520" y="3429000"/>
            <a:ext cx="3888432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корпоративной культуры, ориентированной на достижение результата.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-Внедрение передовых гибких технологий производства автомобилей.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5687090"/>
            <a:ext cx="403244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Оперативное реагирование компании на требования рынка.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179512" y="4725144"/>
            <a:ext cx="3888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Обеспечение потребителей автомобилями, соответствующими международным нормам безопасности и экологии.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denis\Мои документы\Загрузки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5123069" cy="2880320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36335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98072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основании этого предлагаем несколько вариантов возможного дизайна моделей ОАО «АвтоВАЗ», спроектированные в программе </a:t>
            </a:r>
            <a:r>
              <a:rPr lang="ru-RU" u="sng" dirty="0">
                <a:hlinkClick r:id="rId4"/>
              </a:rPr>
              <a:t>3ds </a:t>
            </a:r>
            <a:r>
              <a:rPr lang="ru-RU" u="sng" dirty="0" err="1">
                <a:hlinkClick r:id="rId4"/>
              </a:rPr>
              <a:t>Max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Design</a:t>
            </a:r>
            <a:r>
              <a:rPr lang="ru-RU" u="sng" dirty="0">
                <a:hlinkClick r:id="rId4"/>
              </a:rPr>
              <a:t> 2014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9584" y="5157192"/>
            <a:ext cx="349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Georgia" pitchFamily="18" charset="0"/>
              </a:rPr>
              <a:t>Anser</a:t>
            </a:r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  <a:t> Bleak.</a:t>
            </a:r>
            <a:endParaRPr lang="ru-RU" sz="36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1464"/>
            <a:ext cx="4560168" cy="1362075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Georgia" pitchFamily="18" charset="0"/>
              </a:rPr>
              <a:t>Anser</a:t>
            </a:r>
            <a:r>
              <a:rPr lang="en-US" sz="7200" dirty="0" smtClean="0">
                <a:solidFill>
                  <a:srgbClr val="FF0000"/>
                </a:solidFill>
                <a:latin typeface="Georgia" pitchFamily="18" charset="0"/>
              </a:rPr>
              <a:t> Rio</a:t>
            </a:r>
            <a:endParaRPr lang="ru-RU" sz="72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8610" name="Picture 2" descr="C:\Documents and Settings\denis\Мои документы\Загрузки\R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49694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1464"/>
            <a:ext cx="4848200" cy="1362075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Anser</a:t>
            </a:r>
            <a:r>
              <a:rPr lang="en-US" sz="7200" dirty="0" smtClean="0">
                <a:solidFill>
                  <a:srgbClr val="FF0000"/>
                </a:solidFill>
              </a:rPr>
              <a:t> Rio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69634" name="Picture 2" descr="C:\Documents and Settings\denis\Мои документы\Загруз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5251146" cy="2952328"/>
          </a:xfrm>
          <a:prstGeom prst="rect">
            <a:avLst/>
          </a:prstGeom>
          <a:noFill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365104"/>
            <a:ext cx="4673650" cy="23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1464"/>
            <a:ext cx="4848200" cy="1362075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Anser</a:t>
            </a:r>
            <a:r>
              <a:rPr lang="en-US" sz="7200" dirty="0" smtClean="0">
                <a:solidFill>
                  <a:srgbClr val="FF0000"/>
                </a:solidFill>
              </a:rPr>
              <a:t> Rio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70658" name="Picture 2" descr="C:\Documents and Settings\denis\Мои документы\Загрузки\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17032"/>
            <a:ext cx="5123069" cy="2880320"/>
          </a:xfrm>
          <a:prstGeom prst="rect">
            <a:avLst/>
          </a:prstGeom>
          <a:noFill/>
        </p:spPr>
      </p:pic>
      <p:pic>
        <p:nvPicPr>
          <p:cNvPr id="70659" name="Picture 3" descr="C:\Documents and Settings\denis\Мои документы\Загруз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354609" cy="2448272"/>
          </a:xfrm>
          <a:prstGeom prst="rect">
            <a:avLst/>
          </a:prstGeom>
          <a:noFill/>
        </p:spPr>
      </p:pic>
      <p:pic>
        <p:nvPicPr>
          <p:cNvPr id="70660" name="Picture 4" descr="C:\Documents and Settings\denis\Мои документы\Загрузки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3281288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</TotalTime>
  <Words>337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КОНЦЕПТ-КАР ДЛЯ РОССИЙСКОГО АВТОПРОМА </vt:lpstr>
      <vt:lpstr>Слайд 2</vt:lpstr>
      <vt:lpstr>Слайд 3</vt:lpstr>
      <vt:lpstr>Слайд 4</vt:lpstr>
      <vt:lpstr>Слайд 5</vt:lpstr>
      <vt:lpstr>Anser Rio</vt:lpstr>
      <vt:lpstr>Anser Rio</vt:lpstr>
      <vt:lpstr>Anser Rio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КОНЦЕПТ-КАР ДЛЯ РОССИЙСКОГО АВТОПРОМА </dc:title>
  <dc:creator>User</dc:creator>
  <cp:lastModifiedBy>User</cp:lastModifiedBy>
  <cp:revision>5</cp:revision>
  <dcterms:created xsi:type="dcterms:W3CDTF">2014-04-22T16:52:55Z</dcterms:created>
  <dcterms:modified xsi:type="dcterms:W3CDTF">2015-10-28T22:39:43Z</dcterms:modified>
</cp:coreProperties>
</file>